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  <p:sldMasterId id="2147483690" r:id="rId3"/>
  </p:sldMasterIdLst>
  <p:notesMasterIdLst>
    <p:notesMasterId r:id="rId41"/>
  </p:notesMasterIdLst>
  <p:sldIdLst>
    <p:sldId id="256" r:id="rId4"/>
    <p:sldId id="1268" r:id="rId5"/>
    <p:sldId id="1222" r:id="rId6"/>
    <p:sldId id="1440" r:id="rId7"/>
    <p:sldId id="1441" r:id="rId8"/>
    <p:sldId id="1442" r:id="rId9"/>
    <p:sldId id="1443" r:id="rId10"/>
    <p:sldId id="1444" r:id="rId11"/>
    <p:sldId id="1445" r:id="rId12"/>
    <p:sldId id="1446" r:id="rId13"/>
    <p:sldId id="1447" r:id="rId14"/>
    <p:sldId id="1448" r:id="rId15"/>
    <p:sldId id="1449" r:id="rId16"/>
    <p:sldId id="1450" r:id="rId17"/>
    <p:sldId id="1451" r:id="rId18"/>
    <p:sldId id="1452" r:id="rId19"/>
    <p:sldId id="1453" r:id="rId20"/>
    <p:sldId id="1454" r:id="rId21"/>
    <p:sldId id="1455" r:id="rId22"/>
    <p:sldId id="1458" r:id="rId23"/>
    <p:sldId id="1459" r:id="rId24"/>
    <p:sldId id="1460" r:id="rId25"/>
    <p:sldId id="1462" r:id="rId26"/>
    <p:sldId id="1463" r:id="rId27"/>
    <p:sldId id="1457" r:id="rId28"/>
    <p:sldId id="1464" r:id="rId29"/>
    <p:sldId id="1465" r:id="rId30"/>
    <p:sldId id="1466" r:id="rId31"/>
    <p:sldId id="1467" r:id="rId32"/>
    <p:sldId id="1468" r:id="rId33"/>
    <p:sldId id="1469" r:id="rId34"/>
    <p:sldId id="1470" r:id="rId35"/>
    <p:sldId id="1471" r:id="rId36"/>
    <p:sldId id="1410" r:id="rId37"/>
    <p:sldId id="1472" r:id="rId38"/>
    <p:sldId id="1473" r:id="rId39"/>
    <p:sldId id="1474" r:id="rId4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6" autoAdjust="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812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0" y="6538383"/>
            <a:ext cx="4826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1400" dirty="0" smtClean="0">
                <a:solidFill>
                  <a:prstClr val="black"/>
                </a:solidFill>
                <a:latin typeface="Arial" pitchFamily="34" charset="0"/>
              </a:rPr>
              <a:t>All materials copyright UMBC unless otherwise noted</a:t>
            </a:r>
            <a:endParaRPr lang="en-US" altLang="en-US" sz="14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22260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878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57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0" y="6538383"/>
            <a:ext cx="4826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1400" dirty="0" smtClean="0">
                <a:solidFill>
                  <a:prstClr val="black"/>
                </a:solidFill>
                <a:latin typeface="Arial" pitchFamily="34" charset="0"/>
              </a:rPr>
              <a:t>All materials copyright UMBC unless otherwise noted</a:t>
            </a:r>
            <a:endParaRPr lang="en-US" altLang="en-US" sz="14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95827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055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7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emf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emf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solidFill>
                  <a:prstClr val="black"/>
                </a:solidFill>
                <a:latin typeface="Arial" pitchFamily="34" charset="0"/>
              </a:rPr>
              <a:t>www.umbc.edu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018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solidFill>
                  <a:prstClr val="black"/>
                </a:solidFill>
                <a:latin typeface="Arial" pitchFamily="34" charset="0"/>
              </a:rPr>
              <a:t>www.umbc.edu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67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aNLJf8xzC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24 – Algorithmic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python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fibEx.py (with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0):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Guess!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9,493 seconds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2 hours, 38 minutes, 13 seconds!!!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27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Time for Linear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Say we have a list that </a:t>
            </a:r>
            <a:r>
              <a:rPr lang="en-US" u="sng" dirty="0"/>
              <a:t>does not</a:t>
            </a:r>
            <a:r>
              <a:rPr lang="en-US" dirty="0"/>
              <a:t> contain what we’re looking </a:t>
            </a:r>
            <a:r>
              <a:rPr lang="en-US" dirty="0" smtClean="0"/>
              <a:t>for.</a:t>
            </a:r>
          </a:p>
          <a:p>
            <a:r>
              <a:rPr lang="en-US" dirty="0" smtClean="0"/>
              <a:t>How </a:t>
            </a:r>
            <a:r>
              <a:rPr lang="en-US" dirty="0"/>
              <a:t>many things in the list does linear search have to look at for it to figure out the item’s not there for a list of 8 </a:t>
            </a:r>
            <a:r>
              <a:rPr lang="en-US" dirty="0" smtClean="0"/>
              <a:t>things?</a:t>
            </a:r>
          </a:p>
          <a:p>
            <a:r>
              <a:rPr lang="en-US" dirty="0" smtClean="0"/>
              <a:t>16 things?</a:t>
            </a:r>
          </a:p>
          <a:p>
            <a:r>
              <a:rPr lang="en-US" dirty="0" smtClean="0"/>
              <a:t>32 </a:t>
            </a:r>
            <a:r>
              <a:rPr lang="en-US" dirty="0"/>
              <a:t>things?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03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 Time </a:t>
            </a:r>
            <a:r>
              <a:rPr lang="en-US" dirty="0" smtClean="0"/>
              <a:t>for Binary </a:t>
            </a:r>
            <a:r>
              <a:rPr lang="en-US" dirty="0"/>
              <a:t>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Say we have a list that </a:t>
            </a:r>
            <a:r>
              <a:rPr lang="en-US" u="sng" dirty="0"/>
              <a:t>does not</a:t>
            </a:r>
            <a:r>
              <a:rPr lang="en-US" dirty="0"/>
              <a:t> contain what we’re looking </a:t>
            </a:r>
            <a:r>
              <a:rPr lang="en-US" dirty="0" smtClean="0"/>
              <a:t>for.</a:t>
            </a:r>
          </a:p>
          <a:p>
            <a:r>
              <a:rPr lang="en-US" dirty="0" smtClean="0"/>
              <a:t>What about for binary search?</a:t>
            </a:r>
          </a:p>
          <a:p>
            <a:pPr lvl="1"/>
            <a:r>
              <a:rPr lang="en-US" dirty="0" smtClean="0"/>
              <a:t>How many things does it have to look at to figure out the item’s not there for a list of 8 things?</a:t>
            </a:r>
          </a:p>
          <a:p>
            <a:pPr lvl="1"/>
            <a:r>
              <a:rPr lang="en-US" dirty="0" smtClean="0"/>
              <a:t>16 things?</a:t>
            </a:r>
          </a:p>
          <a:p>
            <a:pPr lvl="1"/>
            <a:r>
              <a:rPr lang="en-US" dirty="0" smtClean="0"/>
              <a:t>32 things?</a:t>
            </a:r>
          </a:p>
          <a:p>
            <a:r>
              <a:rPr lang="en-US" dirty="0" smtClean="0"/>
              <a:t>Notice anything different?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2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Run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41703" cy="4517689"/>
          </a:xfrm>
        </p:spPr>
        <p:txBody>
          <a:bodyPr/>
          <a:lstStyle/>
          <a:p>
            <a:r>
              <a:rPr lang="en-US" dirty="0"/>
              <a:t>These algorithms scale </a:t>
            </a:r>
            <a:r>
              <a:rPr lang="en-US" dirty="0" smtClean="0"/>
              <a:t>differently!</a:t>
            </a:r>
          </a:p>
          <a:p>
            <a:pPr lvl="1"/>
            <a:r>
              <a:rPr lang="en-US" dirty="0" smtClean="0"/>
              <a:t>Linear </a:t>
            </a:r>
            <a:r>
              <a:rPr lang="en-US" dirty="0"/>
              <a:t>search does </a:t>
            </a:r>
            <a:r>
              <a:rPr lang="en-US" dirty="0" smtClean="0"/>
              <a:t>an amount of work </a:t>
            </a:r>
            <a:br>
              <a:rPr lang="en-US" dirty="0" smtClean="0"/>
            </a:br>
            <a:r>
              <a:rPr lang="en-US" dirty="0" smtClean="0"/>
              <a:t>equal </a:t>
            </a:r>
            <a:r>
              <a:rPr lang="en-US" dirty="0"/>
              <a:t>to </a:t>
            </a:r>
            <a:r>
              <a:rPr lang="en-US" dirty="0" smtClean="0"/>
              <a:t>the </a:t>
            </a:r>
            <a:r>
              <a:rPr lang="en-US" dirty="0"/>
              <a:t>number of items in the </a:t>
            </a:r>
            <a:r>
              <a:rPr lang="en-US" dirty="0" smtClean="0"/>
              <a:t>list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inary </a:t>
            </a:r>
            <a:r>
              <a:rPr lang="en-US" dirty="0"/>
              <a:t>search does </a:t>
            </a:r>
            <a:r>
              <a:rPr lang="en-US" dirty="0" smtClean="0"/>
              <a:t>an amount of work </a:t>
            </a:r>
            <a:br>
              <a:rPr lang="en-US" dirty="0" smtClean="0"/>
            </a:br>
            <a:r>
              <a:rPr lang="en-US" dirty="0" smtClean="0"/>
              <a:t>equal </a:t>
            </a:r>
            <a:r>
              <a:rPr lang="en-US" dirty="0"/>
              <a:t>to </a:t>
            </a:r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b="1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/>
              <a:t> </a:t>
            </a:r>
            <a:r>
              <a:rPr lang="en-US" dirty="0"/>
              <a:t>of the numbers in the list</a:t>
            </a:r>
            <a:r>
              <a:rPr lang="en-US" dirty="0" smtClean="0"/>
              <a:t>!</a:t>
            </a:r>
          </a:p>
          <a:p>
            <a:r>
              <a:rPr lang="en-US" sz="3000" dirty="0" smtClean="0"/>
              <a:t>By the way, 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sz="3000" b="1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sz="3000" dirty="0" smtClean="0"/>
              <a:t> is basically asking “2 to what power equals x?” (normally shown as </a:t>
            </a:r>
            <a:r>
              <a:rPr lang="en-US" sz="3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sz="3000" dirty="0" smtClean="0"/>
              <a:t> )</a:t>
            </a:r>
          </a:p>
          <a:p>
            <a:pPr lvl="1"/>
            <a:r>
              <a:rPr lang="en-US" sz="2600" dirty="0" smtClean="0"/>
              <a:t>This is the same as saying, “how many times </a:t>
            </a:r>
            <a:br>
              <a:rPr lang="en-US" sz="2600" dirty="0" smtClean="0"/>
            </a:br>
            <a:r>
              <a:rPr lang="en-US" sz="2600" dirty="0" smtClean="0"/>
              <a:t>must we divide x in half before we hit 1?”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78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 smtClean="0"/>
              <a:t>For a list of size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 smtClean="0"/>
              <a:t>, </a:t>
            </a:r>
            <a:r>
              <a:rPr lang="en-US" dirty="0"/>
              <a:t>how much work do we do for a single pass?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r>
              <a:rPr lang="en-US" dirty="0"/>
              <a:t>How </a:t>
            </a:r>
            <a:r>
              <a:rPr lang="en-US" dirty="0" smtClean="0"/>
              <a:t>many </a:t>
            </a:r>
            <a:r>
              <a:rPr lang="en-US" dirty="0"/>
              <a:t>passes will we have to do</a:t>
            </a:r>
            <a:r>
              <a:rPr lang="en-US" dirty="0" smtClean="0"/>
              <a:t>?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dirty="0" smtClean="0"/>
          </a:p>
          <a:p>
            <a:r>
              <a:rPr lang="en-US" dirty="0" smtClean="0"/>
              <a:t>What is the run time of Bubble Sort?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36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/>
              <a:t>What is the </a:t>
            </a:r>
            <a:r>
              <a:rPr lang="en-US" dirty="0" smtClean="0"/>
              <a:t>run time of </a:t>
            </a:r>
            <a:r>
              <a:rPr lang="en-US" dirty="0"/>
              <a:t>finding the lowest number in a </a:t>
            </a:r>
            <a:r>
              <a:rPr lang="en-US" dirty="0" smtClean="0"/>
              <a:t>list?</a:t>
            </a:r>
          </a:p>
          <a:p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a list of size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, what is the </a:t>
            </a:r>
            <a:r>
              <a:rPr lang="en-US" u="sng" dirty="0"/>
              <a:t>worst case </a:t>
            </a:r>
            <a:r>
              <a:rPr lang="en-US" dirty="0"/>
              <a:t>number of elements you’d have to look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through </a:t>
            </a:r>
            <a:r>
              <a:rPr lang="en-US" dirty="0"/>
              <a:t>to find the min</a:t>
            </a:r>
            <a:r>
              <a:rPr lang="en-US" dirty="0" smtClean="0"/>
              <a:t>?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49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 smtClean="0"/>
              <a:t>For </a:t>
            </a:r>
            <a:r>
              <a:rPr lang="en-US" dirty="0"/>
              <a:t>a list of size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, how many times would we have to find the min to sort the list?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r>
              <a:rPr lang="en-US" dirty="0"/>
              <a:t>What is the </a:t>
            </a:r>
            <a:r>
              <a:rPr lang="en-US" dirty="0" smtClean="0"/>
              <a:t>run time </a:t>
            </a:r>
            <a:r>
              <a:rPr lang="en-US" dirty="0"/>
              <a:t>of this sorting algorithm?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20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 smtClean="0"/>
              <a:t>For a list of size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, how many steps does it take to move everything less than the last number to the left and everything greater than the last number to the right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74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/>
              <a:t>How many times </a:t>
            </a:r>
            <a:r>
              <a:rPr lang="en-US" dirty="0" smtClean="0"/>
              <a:t>will the </a:t>
            </a:r>
            <a:r>
              <a:rPr lang="en-US" dirty="0"/>
              <a:t>algorithm divide the list in half</a:t>
            </a:r>
            <a:r>
              <a:rPr lang="en-US" dirty="0" smtClean="0"/>
              <a:t>?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the run time of Quicksort?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 *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7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Run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our list gets bigger and bigger, </a:t>
            </a:r>
            <a:br>
              <a:rPr lang="en-US" dirty="0" smtClean="0"/>
            </a:br>
            <a:r>
              <a:rPr lang="en-US" dirty="0" smtClean="0"/>
              <a:t>which of the </a:t>
            </a:r>
            <a:r>
              <a:rPr lang="en-US" b="1" dirty="0" smtClean="0"/>
              <a:t>search</a:t>
            </a:r>
            <a:r>
              <a:rPr lang="en-US" dirty="0" smtClean="0"/>
              <a:t> algorithms is faster?</a:t>
            </a:r>
          </a:p>
          <a:p>
            <a:pPr lvl="1"/>
            <a:r>
              <a:rPr lang="en-US" sz="3200" dirty="0" smtClean="0"/>
              <a:t>Linear or binary search?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</a:t>
            </a:r>
            <a:r>
              <a:rPr lang="en-US" u="sng" dirty="0" smtClean="0"/>
              <a:t>much</a:t>
            </a:r>
            <a:r>
              <a:rPr lang="en-US" dirty="0" smtClean="0"/>
              <a:t> faster is binary search?</a:t>
            </a:r>
          </a:p>
          <a:p>
            <a:pPr lvl="1"/>
            <a:r>
              <a:rPr lang="en-US" dirty="0" smtClean="0"/>
              <a:t>A lot!</a:t>
            </a:r>
          </a:p>
          <a:p>
            <a:pPr lvl="1"/>
            <a:r>
              <a:rPr lang="en-US" dirty="0" smtClean="0"/>
              <a:t>But exactly how much is “a lot”?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976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Sorting algorithms</a:t>
            </a:r>
          </a:p>
          <a:p>
            <a:pPr lvl="1"/>
            <a:r>
              <a:rPr lang="en-US" dirty="0" smtClean="0"/>
              <a:t>Bubble Sort</a:t>
            </a:r>
          </a:p>
          <a:p>
            <a:pPr lvl="1"/>
            <a:r>
              <a:rPr lang="en-US" dirty="0" smtClean="0"/>
              <a:t>Selection Sort</a:t>
            </a:r>
          </a:p>
          <a:p>
            <a:pPr lvl="1"/>
            <a:r>
              <a:rPr lang="en-US" dirty="0" smtClean="0"/>
              <a:t>Quicksort</a:t>
            </a:r>
          </a:p>
          <a:p>
            <a:r>
              <a:rPr lang="en-US" dirty="0" smtClean="0"/>
              <a:t>Searching algorithms</a:t>
            </a:r>
          </a:p>
          <a:p>
            <a:pPr lvl="1"/>
            <a:r>
              <a:rPr lang="en-US" dirty="0" smtClean="0"/>
              <a:t>Linear search</a:t>
            </a:r>
          </a:p>
          <a:p>
            <a:pPr lvl="1"/>
            <a:r>
              <a:rPr lang="en-US" dirty="0" smtClean="0"/>
              <a:t>Binary search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0393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Asymptotic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86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“Big O” Notation?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26544" cy="4517689"/>
          </a:xfrm>
        </p:spPr>
        <p:txBody>
          <a:bodyPr/>
          <a:lstStyle/>
          <a:p>
            <a:r>
              <a:rPr lang="en-US" dirty="0"/>
              <a:t>Big O notation </a:t>
            </a:r>
            <a:r>
              <a:rPr lang="en-US" dirty="0" smtClean="0"/>
              <a:t>is a concept in Computer </a:t>
            </a:r>
            <a:r>
              <a:rPr lang="en-US" dirty="0"/>
              <a:t>Science</a:t>
            </a:r>
          </a:p>
          <a:p>
            <a:pPr lvl="1"/>
            <a:r>
              <a:rPr lang="en-US" dirty="0"/>
              <a:t>Used to describe the complexity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or performance) of an algorithm</a:t>
            </a:r>
          </a:p>
          <a:p>
            <a:endParaRPr lang="en-US" dirty="0"/>
          </a:p>
          <a:p>
            <a:r>
              <a:rPr lang="en-US" dirty="0"/>
              <a:t>Big O describes the </a:t>
            </a:r>
            <a:r>
              <a:rPr lang="en-US" b="1" dirty="0"/>
              <a:t>worst-case</a:t>
            </a:r>
            <a:r>
              <a:rPr lang="en-US" dirty="0"/>
              <a:t> scenario</a:t>
            </a:r>
          </a:p>
          <a:p>
            <a:pPr lvl="1"/>
            <a:r>
              <a:rPr lang="en-US" dirty="0"/>
              <a:t>Big Omega (</a:t>
            </a:r>
            <a:r>
              <a:rPr lang="el-GR" dirty="0">
                <a:cs typeface="Arial"/>
              </a:rPr>
              <a:t>Ω</a:t>
            </a:r>
            <a:r>
              <a:rPr lang="en-US" dirty="0"/>
              <a:t>) describes the best-case</a:t>
            </a:r>
          </a:p>
          <a:p>
            <a:pPr lvl="1"/>
            <a:r>
              <a:rPr lang="en-US" dirty="0"/>
              <a:t>Big Theta (</a:t>
            </a:r>
            <a:r>
              <a:rPr lang="el-GR" dirty="0">
                <a:cs typeface="Arial"/>
              </a:rPr>
              <a:t>Θ</a:t>
            </a:r>
            <a:r>
              <a:rPr lang="en-US" dirty="0"/>
              <a:t>) is used when the best and worst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case </a:t>
            </a:r>
            <a:r>
              <a:rPr lang="en-US" dirty="0"/>
              <a:t>scenarios are the same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19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For a list of size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dirty="0" smtClean="0"/>
              <a:t>, </a:t>
            </a:r>
            <a:r>
              <a:rPr lang="en-US" sz="2800" dirty="0"/>
              <a:t>linear search does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dirty="0" smtClean="0"/>
              <a:t> </a:t>
            </a:r>
            <a:r>
              <a:rPr lang="en-US" sz="2800" dirty="0"/>
              <a:t>operations.  So we say it is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O(N)</a:t>
            </a:r>
            <a:r>
              <a:rPr lang="en-US" sz="2800" dirty="0"/>
              <a:t> (pronounced </a:t>
            </a:r>
            <a:r>
              <a:rPr lang="en-US" sz="2800" dirty="0" smtClean="0"/>
              <a:t>“big Oh </a:t>
            </a:r>
            <a:r>
              <a:rPr lang="en-US" sz="2800" dirty="0"/>
              <a:t>of n</a:t>
            </a:r>
            <a:r>
              <a:rPr lang="en-US" sz="2800" dirty="0" smtClean="0"/>
              <a:t>”)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For </a:t>
            </a:r>
            <a:r>
              <a:rPr lang="en-US" sz="2800" dirty="0"/>
              <a:t>a list of size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dirty="0" smtClean="0"/>
              <a:t>, </a:t>
            </a:r>
            <a:r>
              <a:rPr lang="en-US" sz="2800" dirty="0"/>
              <a:t>binary search does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  <a:r>
              <a:rPr lang="en-US" sz="2800" dirty="0"/>
              <a:t> operations, so we say it is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O(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(N))</a:t>
            </a:r>
          </a:p>
          <a:p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function </a:t>
            </a:r>
            <a:r>
              <a:rPr lang="en-US" sz="2800" dirty="0" smtClean="0"/>
              <a:t>inside </a:t>
            </a:r>
            <a:r>
              <a:rPr lang="en-US" sz="2800" dirty="0"/>
              <a:t>the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O()</a:t>
            </a:r>
            <a:r>
              <a:rPr lang="en-US" sz="2800" dirty="0" smtClean="0"/>
              <a:t> parentheses </a:t>
            </a:r>
            <a:r>
              <a:rPr lang="en-US" sz="2800" dirty="0"/>
              <a:t>indicates how fast the algorithm </a:t>
            </a:r>
            <a:r>
              <a:rPr lang="en-US" sz="2800" dirty="0" smtClean="0"/>
              <a:t>scales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90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Worst Case vs Best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differentiate between the two?</a:t>
            </a:r>
          </a:p>
          <a:p>
            <a:pPr lvl="3"/>
            <a:endParaRPr lang="en-US" dirty="0"/>
          </a:p>
          <a:p>
            <a:r>
              <a:rPr lang="en-US" dirty="0" smtClean="0"/>
              <a:t>Think back to selection sort</a:t>
            </a:r>
          </a:p>
          <a:p>
            <a:pPr lvl="1"/>
            <a:r>
              <a:rPr lang="en-US" dirty="0" smtClean="0"/>
              <a:t>What is the </a:t>
            </a:r>
            <a:r>
              <a:rPr lang="en-US" u="sng" dirty="0" smtClean="0"/>
              <a:t>best</a:t>
            </a:r>
            <a:r>
              <a:rPr lang="en-US" dirty="0" smtClean="0"/>
              <a:t> case for run time?</a:t>
            </a:r>
          </a:p>
          <a:p>
            <a:pPr lvl="1"/>
            <a:r>
              <a:rPr lang="en-US" dirty="0" smtClean="0"/>
              <a:t>What is the </a:t>
            </a:r>
            <a:r>
              <a:rPr lang="en-US" u="sng" dirty="0" smtClean="0"/>
              <a:t>worst</a:t>
            </a:r>
            <a:r>
              <a:rPr lang="en-US" dirty="0" smtClean="0"/>
              <a:t> case </a:t>
            </a:r>
            <a:r>
              <a:rPr lang="en-US" dirty="0"/>
              <a:t>for run time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They’re the same!</a:t>
            </a:r>
          </a:p>
          <a:p>
            <a:pPr lvl="1"/>
            <a:r>
              <a:rPr lang="en-US" dirty="0" smtClean="0"/>
              <a:t>Always have to find each minimum by looking through the entire list every time –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Θ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04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 Run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bubble sort?</a:t>
            </a:r>
          </a:p>
          <a:p>
            <a:pPr lvl="1"/>
            <a:r>
              <a:rPr lang="en-US" dirty="0"/>
              <a:t>What is the </a:t>
            </a:r>
            <a:r>
              <a:rPr lang="en-US" u="sng" dirty="0"/>
              <a:t>best</a:t>
            </a:r>
            <a:r>
              <a:rPr lang="en-US" dirty="0"/>
              <a:t> case for run time?</a:t>
            </a:r>
          </a:p>
          <a:p>
            <a:pPr lvl="1"/>
            <a:r>
              <a:rPr lang="en-US" dirty="0"/>
              <a:t>What is the </a:t>
            </a:r>
            <a:r>
              <a:rPr lang="en-US" u="sng" dirty="0"/>
              <a:t>worst</a:t>
            </a:r>
            <a:r>
              <a:rPr lang="en-US" dirty="0"/>
              <a:t> case for run time?</a:t>
            </a:r>
          </a:p>
          <a:p>
            <a:endParaRPr lang="en-US" dirty="0" smtClean="0"/>
          </a:p>
          <a:p>
            <a:r>
              <a:rPr lang="en-US" dirty="0" smtClean="0"/>
              <a:t>Very different!</a:t>
            </a:r>
          </a:p>
          <a:p>
            <a:pPr lvl="1"/>
            <a:r>
              <a:rPr lang="en-US" dirty="0" smtClean="0"/>
              <a:t>Best case, everything is already sorted –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Ω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N )</a:t>
            </a:r>
            <a:endParaRPr lang="en-US" dirty="0" smtClean="0"/>
          </a:p>
          <a:p>
            <a:pPr lvl="1"/>
            <a:r>
              <a:rPr lang="en-US" dirty="0" smtClean="0"/>
              <a:t>Worst case, it’s completely backwards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 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02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 Run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66289" cy="4517689"/>
          </a:xfrm>
        </p:spPr>
        <p:txBody>
          <a:bodyPr/>
          <a:lstStyle/>
          <a:p>
            <a:r>
              <a:rPr lang="en-US" dirty="0"/>
              <a:t>What about </a:t>
            </a:r>
            <a:r>
              <a:rPr lang="en-US" dirty="0" smtClean="0"/>
              <a:t>quicksort?</a:t>
            </a:r>
          </a:p>
          <a:p>
            <a:pPr lvl="1"/>
            <a:r>
              <a:rPr lang="en-US" dirty="0" smtClean="0"/>
              <a:t>Depends </a:t>
            </a:r>
            <a:r>
              <a:rPr lang="en-US" dirty="0"/>
              <a:t>on what the “hinge” or “partition” </a:t>
            </a:r>
            <a:r>
              <a:rPr lang="en-US" dirty="0" smtClean="0"/>
              <a:t>is</a:t>
            </a:r>
          </a:p>
          <a:p>
            <a:r>
              <a:rPr lang="en-US" dirty="0" smtClean="0"/>
              <a:t>This determines how many times we split</a:t>
            </a:r>
          </a:p>
          <a:p>
            <a:pPr lvl="1"/>
            <a:r>
              <a:rPr lang="en-US" dirty="0" smtClean="0"/>
              <a:t>But each split, we’ll need to compare each item </a:t>
            </a:r>
            <a:br>
              <a:rPr lang="en-US" dirty="0" smtClean="0"/>
            </a:br>
            <a:r>
              <a:rPr lang="en-US" dirty="0" smtClean="0"/>
              <a:t>to the hinge in their respective part: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O( N 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Best </a:t>
            </a:r>
            <a:r>
              <a:rPr lang="en-US" dirty="0"/>
              <a:t>case, </a:t>
            </a:r>
            <a:r>
              <a:rPr lang="en-US" dirty="0" smtClean="0"/>
              <a:t>hinge is exact center </a:t>
            </a:r>
            <a:r>
              <a:rPr lang="en-US" dirty="0"/>
              <a:t>– </a:t>
            </a:r>
            <a:r>
              <a:rPr lang="el-GR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Ω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N*</a:t>
            </a:r>
            <a:r>
              <a:rPr lang="en-US" sz="3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lgN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3000" dirty="0"/>
          </a:p>
          <a:p>
            <a:r>
              <a:rPr lang="en-US" dirty="0"/>
              <a:t>Worst case, it’s </a:t>
            </a:r>
            <a:r>
              <a:rPr lang="en-US" dirty="0" smtClean="0"/>
              <a:t>an “edge” item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45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Worst-case vs Best-case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why, even though all three sorting algorithms have the same run times...</a:t>
            </a:r>
          </a:p>
          <a:p>
            <a:pPr lvl="1"/>
            <a:r>
              <a:rPr lang="en-US" dirty="0" smtClean="0"/>
              <a:t>Quicksort often runs very, very quickly</a:t>
            </a:r>
          </a:p>
          <a:p>
            <a:pPr lvl="1"/>
            <a:r>
              <a:rPr lang="en-US" dirty="0" smtClean="0"/>
              <a:t>Bubble Sort often runs much faster than Selection</a:t>
            </a:r>
          </a:p>
          <a:p>
            <a:pPr lvl="1"/>
            <a:endParaRPr lang="en-US" dirty="0"/>
          </a:p>
          <a:p>
            <a:r>
              <a:rPr lang="en-US" dirty="0" smtClean="0"/>
              <a:t>How does this apply to linear search and binary search?  What are the best and worst run times for these?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72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Run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search:</a:t>
            </a:r>
          </a:p>
          <a:p>
            <a:pPr lvl="1"/>
            <a:r>
              <a:rPr lang="en-US" dirty="0" smtClean="0"/>
              <a:t>Best case:		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Ω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( 1 )</a:t>
            </a:r>
            <a:endParaRPr lang="en-US" dirty="0"/>
          </a:p>
          <a:p>
            <a:pPr lvl="1"/>
            <a:r>
              <a:rPr lang="en-US" dirty="0" smtClean="0"/>
              <a:t>Worst case: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N )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Binary search:</a:t>
            </a:r>
          </a:p>
          <a:p>
            <a:pPr lvl="1"/>
            <a:r>
              <a:rPr lang="en-US" dirty="0" smtClean="0"/>
              <a:t>Best case:		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Ω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( 1 )</a:t>
            </a:r>
            <a:endParaRPr lang="en-US" dirty="0" smtClean="0"/>
          </a:p>
          <a:p>
            <a:pPr lvl="1"/>
            <a:r>
              <a:rPr lang="en-US" dirty="0" smtClean="0"/>
              <a:t>Worst case: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 )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80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2280" y="1974850"/>
            <a:ext cx="7359439" cy="4518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980733" y="2729400"/>
            <a:ext cx="2570137" cy="4572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01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2280" y="1974850"/>
            <a:ext cx="7359439" cy="451802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4980733" y="2729400"/>
            <a:ext cx="2570137" cy="4572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11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404785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2280" y="1974850"/>
            <a:ext cx="7359439" cy="451802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4980733" y="2729400"/>
            <a:ext cx="2570137" cy="4572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57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2280" y="1974850"/>
            <a:ext cx="7359439" cy="4518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980733" y="2729400"/>
            <a:ext cx="2570137" cy="4572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76571" y="4301378"/>
            <a:ext cx="157429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19,311,800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976571" y="3042829"/>
            <a:ext cx="103718" cy="1359489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639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2280" y="1974850"/>
            <a:ext cx="7359439" cy="4518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980733" y="2729400"/>
            <a:ext cx="2570137" cy="4572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04354" y="4301378"/>
            <a:ext cx="334651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337,407,000,000,000,000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976571" y="3042829"/>
            <a:ext cx="103718" cy="1359489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983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9271"/>
            <a:ext cx="8229600" cy="4756355"/>
          </a:xfrm>
        </p:spPr>
        <p:txBody>
          <a:bodyPr/>
          <a:lstStyle/>
          <a:p>
            <a:r>
              <a:rPr lang="en-US" dirty="0" smtClean="0"/>
              <a:t>For large problems, there’s a </a:t>
            </a:r>
            <a:r>
              <a:rPr lang="en-US" i="1" dirty="0" smtClean="0"/>
              <a:t>huge</a:t>
            </a:r>
            <a:r>
              <a:rPr lang="en-US" dirty="0" smtClean="0"/>
              <a:t> difference!</a:t>
            </a:r>
          </a:p>
          <a:p>
            <a:r>
              <a:rPr lang="en-US" dirty="0" smtClean="0"/>
              <a:t>If we can do 1,000,000 operations per second, and the </a:t>
            </a:r>
            <a:r>
              <a:rPr lang="en-US" dirty="0"/>
              <a:t>list is </a:t>
            </a:r>
            <a:r>
              <a:rPr lang="en-US" dirty="0" smtClean="0"/>
              <a:t>337.4 </a:t>
            </a:r>
            <a:r>
              <a:rPr lang="en-US" u="sng" dirty="0" smtClean="0"/>
              <a:t>quadrillion</a:t>
            </a:r>
            <a:r>
              <a:rPr lang="en-US" dirty="0" smtClean="0"/>
              <a:t> items</a:t>
            </a:r>
          </a:p>
          <a:p>
            <a:pPr lvl="1"/>
            <a:r>
              <a:rPr lang="en-US" dirty="0" smtClean="0"/>
              <a:t>Binary </a:t>
            </a:r>
            <a:r>
              <a:rPr lang="en-US" dirty="0"/>
              <a:t>search takes </a:t>
            </a:r>
            <a:r>
              <a:rPr lang="en-US" dirty="0" smtClean="0"/>
              <a:t>0.000058 seconds</a:t>
            </a:r>
          </a:p>
          <a:p>
            <a:pPr lvl="1"/>
            <a:r>
              <a:rPr lang="en-US" dirty="0" smtClean="0"/>
              <a:t>Linear search takes</a:t>
            </a:r>
            <a:r>
              <a:rPr lang="en-US" dirty="0"/>
              <a:t>	337,407,000,000 seconds</a:t>
            </a:r>
          </a:p>
          <a:p>
            <a:pPr marL="457200" lvl="1" indent="0">
              <a:buNone/>
            </a:pPr>
            <a:r>
              <a:rPr lang="en-US" dirty="0" smtClean="0"/>
              <a:t>							5,623,450,000 </a:t>
            </a:r>
            <a:r>
              <a:rPr lang="en-US" dirty="0"/>
              <a:t>minutes</a:t>
            </a:r>
          </a:p>
          <a:p>
            <a:pPr marL="457200" lvl="1" indent="0">
              <a:buNone/>
            </a:pPr>
            <a:r>
              <a:rPr lang="en-US" dirty="0" smtClean="0"/>
              <a:t>							93,724,166 </a:t>
            </a:r>
            <a:r>
              <a:rPr lang="en-US" dirty="0"/>
              <a:t>hours</a:t>
            </a:r>
          </a:p>
          <a:p>
            <a:pPr marL="457200" lvl="1" indent="0">
              <a:buNone/>
            </a:pPr>
            <a:r>
              <a:rPr lang="en-US" dirty="0" smtClean="0"/>
              <a:t>							3,905,173 </a:t>
            </a:r>
            <a:r>
              <a:rPr lang="en-US" dirty="0"/>
              <a:t>days</a:t>
            </a:r>
          </a:p>
          <a:p>
            <a:pPr marL="457200" lvl="1" indent="0">
              <a:buNone/>
            </a:pPr>
            <a:r>
              <a:rPr lang="en-US" dirty="0" smtClean="0"/>
              <a:t>							</a:t>
            </a:r>
            <a:r>
              <a:rPr lang="en-US" b="1" i="1" dirty="0" smtClean="0"/>
              <a:t>10,699 </a:t>
            </a:r>
            <a:r>
              <a:rPr lang="en-US" b="1" i="1" dirty="0"/>
              <a:t>years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15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837630" cy="4517689"/>
          </a:xfrm>
        </p:spPr>
        <p:txBody>
          <a:bodyPr/>
          <a:lstStyle/>
          <a:p>
            <a:r>
              <a:rPr lang="en-US" dirty="0" smtClean="0"/>
              <a:t>Final is when?</a:t>
            </a:r>
          </a:p>
          <a:p>
            <a:pPr marL="1828800" lvl="4" indent="0">
              <a:buNone/>
            </a:pPr>
            <a:endParaRPr lang="en-US" dirty="0" smtClean="0"/>
          </a:p>
          <a:p>
            <a:r>
              <a:rPr lang="en-US" sz="3200" dirty="0" smtClean="0"/>
              <a:t>Project 3 </a:t>
            </a:r>
            <a:r>
              <a:rPr lang="en-US" dirty="0" smtClean="0"/>
              <a:t>out now</a:t>
            </a:r>
          </a:p>
          <a:p>
            <a:pPr lvl="1"/>
            <a:r>
              <a:rPr lang="en-US" dirty="0" smtClean="0"/>
              <a:t>Design due on Friday, May 5th @ 8:59:59 PM</a:t>
            </a:r>
          </a:p>
          <a:p>
            <a:pPr lvl="1"/>
            <a:r>
              <a:rPr lang="en-US" dirty="0" smtClean="0"/>
              <a:t>Project due on Friday, May 12th @ 8:59:59 PM</a:t>
            </a:r>
          </a:p>
          <a:p>
            <a:pPr lvl="3"/>
            <a:endParaRPr lang="en-US" dirty="0"/>
          </a:p>
          <a:p>
            <a:r>
              <a:rPr lang="en-US" dirty="0" smtClean="0"/>
              <a:t>Survey #3 also out – follow link in announcement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Now </a:t>
            </a:r>
            <a:r>
              <a:rPr lang="en-US" dirty="0"/>
              <a:t>we’ll talk about SEEQs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26765" y="1975186"/>
            <a:ext cx="661771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Friday, May 19th from 6 to 8 PM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89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SEEQs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8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099" y="1257471"/>
            <a:ext cx="8793803" cy="501687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The Student Evaluation of Educational Quality (SEEQ) is </a:t>
            </a:r>
            <a:r>
              <a:rPr lang="en-US" sz="2800" dirty="0" smtClean="0"/>
              <a:t>a standardized </a:t>
            </a:r>
            <a:r>
              <a:rPr lang="en-US" sz="2800" dirty="0"/>
              <a:t>course evaluation instrument used to provide measures of an </a:t>
            </a:r>
            <a:r>
              <a:rPr lang="en-US" sz="2800" dirty="0" smtClean="0"/>
              <a:t>instructor’s teaching </a:t>
            </a:r>
            <a:r>
              <a:rPr lang="en-US" sz="2800" dirty="0"/>
              <a:t>effectiveness. The results of this questionnaire will be used by promotion </a:t>
            </a:r>
            <a:r>
              <a:rPr lang="en-US" sz="2800" dirty="0" smtClean="0"/>
              <a:t>and tenure </a:t>
            </a:r>
            <a:r>
              <a:rPr lang="en-US" sz="2800" dirty="0"/>
              <a:t>committees as part of the instructor’s </a:t>
            </a:r>
            <a:r>
              <a:rPr lang="en-US" sz="2800" dirty="0" smtClean="0"/>
              <a:t>evaluation.</a:t>
            </a:r>
          </a:p>
          <a:p>
            <a:pPr marL="0" indent="0">
              <a:buNone/>
            </a:pPr>
            <a:r>
              <a:rPr lang="en-US" sz="2800" dirty="0" smtClean="0"/>
              <a:t>The </a:t>
            </a:r>
            <a:r>
              <a:rPr lang="en-US" sz="2800" dirty="0"/>
              <a:t>Direct </a:t>
            </a:r>
            <a:r>
              <a:rPr lang="en-US" sz="2800" dirty="0" smtClean="0"/>
              <a:t>Instructor Feedback </a:t>
            </a:r>
            <a:r>
              <a:rPr lang="en-US" sz="2800" dirty="0"/>
              <a:t>Forms (DIFFs) were designed to provide feedback to instructors and they </a:t>
            </a:r>
            <a:r>
              <a:rPr lang="en-US" sz="2800" dirty="0" smtClean="0"/>
              <a:t>are not </a:t>
            </a:r>
            <a:r>
              <a:rPr lang="en-US" sz="2800" dirty="0"/>
              <a:t>intended for use by promotion and tenure </a:t>
            </a:r>
            <a:r>
              <a:rPr lang="en-US" sz="2800" dirty="0" smtClean="0"/>
              <a:t>committees.</a:t>
            </a:r>
          </a:p>
          <a:p>
            <a:pPr marL="0" indent="0">
              <a:buNone/>
            </a:pPr>
            <a:r>
              <a:rPr lang="en-US" sz="2800" dirty="0" smtClean="0"/>
              <a:t>The </a:t>
            </a:r>
            <a:r>
              <a:rPr lang="en-US" sz="2800" dirty="0"/>
              <a:t>responses to the </a:t>
            </a:r>
            <a:r>
              <a:rPr lang="en-US" sz="2800" dirty="0" smtClean="0"/>
              <a:t>SEEQ and </a:t>
            </a:r>
            <a:r>
              <a:rPr lang="en-US" sz="2800" dirty="0"/>
              <a:t>the DIFFs will be kept confidential and will not be distributed until final </a:t>
            </a:r>
            <a:r>
              <a:rPr lang="en-US" sz="2800" dirty="0" smtClean="0"/>
              <a:t>grades are </a:t>
            </a:r>
            <a:r>
              <a:rPr lang="en-US" sz="2800" dirty="0"/>
              <a:t>in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64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SEEQs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take the time now, if you haven’t already, to complete the SEEQ online</a:t>
            </a:r>
          </a:p>
          <a:p>
            <a:r>
              <a:rPr lang="en-US" dirty="0" smtClean="0"/>
              <a:t>You can access it via the link in your email, or </a:t>
            </a:r>
            <a:br>
              <a:rPr lang="en-US" dirty="0" smtClean="0"/>
            </a:br>
            <a:r>
              <a:rPr lang="en-US" dirty="0" smtClean="0"/>
              <a:t>via Blackboard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This is the part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I will get to see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37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8104" y="3635375"/>
            <a:ext cx="49339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60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To learn about asymptotic analysis</a:t>
            </a:r>
          </a:p>
          <a:p>
            <a:pPr lvl="1"/>
            <a:r>
              <a:rPr lang="en-US" dirty="0" smtClean="0"/>
              <a:t>What it is</a:t>
            </a:r>
          </a:p>
          <a:p>
            <a:pPr lvl="1"/>
            <a:r>
              <a:rPr lang="en-US" dirty="0" smtClean="0"/>
              <a:t>Why it’s important</a:t>
            </a:r>
          </a:p>
          <a:p>
            <a:pPr lvl="1"/>
            <a:r>
              <a:rPr lang="en-US" dirty="0" smtClean="0"/>
              <a:t>How to calculate it</a:t>
            </a:r>
          </a:p>
          <a:p>
            <a:endParaRPr lang="en-US" dirty="0" smtClean="0"/>
          </a:p>
          <a:p>
            <a:r>
              <a:rPr lang="en-US" dirty="0"/>
              <a:t>To discuss “run time” of algorithms</a:t>
            </a:r>
          </a:p>
          <a:p>
            <a:pPr lvl="1"/>
            <a:r>
              <a:rPr lang="en-US" dirty="0"/>
              <a:t>Why one algorithm is “better” than another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97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Alphabetizing a Bookshelf</a:t>
            </a:r>
            <a:endParaRPr lang="en-US" dirty="0"/>
          </a:p>
        </p:txBody>
      </p:sp>
      <p:pic>
        <p:nvPicPr>
          <p:cNvPr id="5" name="WaNLJf8xzC4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20831" y="1919288"/>
            <a:ext cx="8102338" cy="455756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prstClr val="black"/>
                </a:solidFill>
              </a:rPr>
              <a:t>Video from  https://www.youtube.com/watch?v=WaNLJf8xzC4</a:t>
            </a:r>
          </a:p>
        </p:txBody>
      </p:sp>
    </p:spTree>
    <p:extLst>
      <p:ext uri="{BB962C8B-B14F-4D97-AF65-F5344CB8AC3E}">
        <p14:creationId xmlns:p14="http://schemas.microsoft.com/office/powerpoint/2010/main" val="87483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Run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91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algorithm’s </a:t>
            </a:r>
            <a:r>
              <a:rPr lang="en-US" b="1" i="1" dirty="0" smtClean="0"/>
              <a:t>run time </a:t>
            </a:r>
            <a:r>
              <a:rPr lang="en-US" dirty="0" smtClean="0"/>
              <a:t>is the amount of “time” it takes for that algorithm to run</a:t>
            </a:r>
          </a:p>
          <a:p>
            <a:pPr lvl="1"/>
            <a:r>
              <a:rPr lang="en-US" dirty="0" smtClean="0"/>
              <a:t>“Time” normally means number of operations or something similar, and not seconds or minutes</a:t>
            </a:r>
          </a:p>
          <a:p>
            <a:pPr lvl="3"/>
            <a:endParaRPr lang="en-US" dirty="0"/>
          </a:p>
          <a:p>
            <a:r>
              <a:rPr lang="en-US" dirty="0" smtClean="0"/>
              <a:t>Run time is shown as an expression, which updates based on how large the problem is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Run time shows how an algorithm </a:t>
            </a:r>
            <a:r>
              <a:rPr lang="en-US" i="1" dirty="0" smtClean="0"/>
              <a:t>scales</a:t>
            </a:r>
            <a:r>
              <a:rPr lang="en-US" dirty="0" smtClean="0"/>
              <a:t>, or changes with the size of the problem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81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Fibonacci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Ideally, we want an algorithm that runs in a reasonable amount of time, no matter how large the problem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Remember the recursive Fibonacci program?</a:t>
            </a:r>
          </a:p>
          <a:p>
            <a:pPr lvl="1"/>
            <a:r>
              <a:rPr lang="en-US" dirty="0" smtClean="0"/>
              <a:t>It runs within one second for smaller numbers</a:t>
            </a:r>
          </a:p>
          <a:p>
            <a:pPr lvl="1"/>
            <a:r>
              <a:rPr lang="en-US" dirty="0" smtClean="0"/>
              <a:t>But the larger the number we ask for, the longer and longer it takes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9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python fibEx.py (with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30):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 1 second</a:t>
            </a:r>
          </a:p>
          <a:p>
            <a:pPr marL="457200" lvl="1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python fibEx.py (with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30):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seconds</a:t>
            </a:r>
          </a:p>
          <a:p>
            <a:pPr marL="457200" lvl="1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python fibEx.py (with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35):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 seconds</a:t>
            </a:r>
          </a:p>
          <a:p>
            <a:pPr marL="457200" lvl="1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python fibEx.py (with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40):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76 seconds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55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27550</TotalTime>
  <Words>1103</Words>
  <Application>Microsoft Office PowerPoint</Application>
  <PresentationFormat>On-screen Show (4:3)</PresentationFormat>
  <Paragraphs>232</Paragraphs>
  <Slides>37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ＭＳ Ｐゴシック</vt:lpstr>
      <vt:lpstr>Arial</vt:lpstr>
      <vt:lpstr>Calibri</vt:lpstr>
      <vt:lpstr>Courier New</vt:lpstr>
      <vt:lpstr>Wingdings</vt:lpstr>
      <vt:lpstr>Office Theme</vt:lpstr>
      <vt:lpstr>1_Office Theme</vt:lpstr>
      <vt:lpstr>3_Office Theme</vt:lpstr>
      <vt:lpstr>CMSC201  Computer Science I for Majors  Lecture 24 – Algorithmic Analysis</vt:lpstr>
      <vt:lpstr>Last Class We Covered</vt:lpstr>
      <vt:lpstr>Any Questions from Last Time?</vt:lpstr>
      <vt:lpstr>Today’s Objectives</vt:lpstr>
      <vt:lpstr>Alphabetizing a Bookshelf</vt:lpstr>
      <vt:lpstr>Run Time</vt:lpstr>
      <vt:lpstr>Run Time</vt:lpstr>
      <vt:lpstr>Example: Fibonacci Recursion</vt:lpstr>
      <vt:lpstr>Fibonacci Recursion</vt:lpstr>
      <vt:lpstr>Fibonacci Recursion</vt:lpstr>
      <vt:lpstr>Run Time for Linear Search</vt:lpstr>
      <vt:lpstr>Run Time for Binary Search</vt:lpstr>
      <vt:lpstr>Different Run Times</vt:lpstr>
      <vt:lpstr>Bubble Sort Run Time</vt:lpstr>
      <vt:lpstr>Selection Sort Run Time</vt:lpstr>
      <vt:lpstr>Selection Sort Run Time</vt:lpstr>
      <vt:lpstr>Quicksort Run Time</vt:lpstr>
      <vt:lpstr>Quicksort Run Time</vt:lpstr>
      <vt:lpstr>Different Run Times</vt:lpstr>
      <vt:lpstr>Asymptotic Analysis</vt:lpstr>
      <vt:lpstr>What is “Big O” Notation?</vt:lpstr>
      <vt:lpstr>Asymptotic Analysis</vt:lpstr>
      <vt:lpstr>Worst Case vs Best Case</vt:lpstr>
      <vt:lpstr>Bubble Sort Run Times</vt:lpstr>
      <vt:lpstr>Quicksort Run Times</vt:lpstr>
      <vt:lpstr>Worst-case vs Best-case</vt:lpstr>
      <vt:lpstr>Search Run Times</vt:lpstr>
      <vt:lpstr>Why Care?</vt:lpstr>
      <vt:lpstr>Why Care?</vt:lpstr>
      <vt:lpstr>Why Care?</vt:lpstr>
      <vt:lpstr>Why Care?</vt:lpstr>
      <vt:lpstr>Why Care?</vt:lpstr>
      <vt:lpstr>Why Care?</vt:lpstr>
      <vt:lpstr>Announcements</vt:lpstr>
      <vt:lpstr>SEEQs</vt:lpstr>
      <vt:lpstr>PowerPoint Presentation</vt:lpstr>
      <vt:lpstr>Completing SEEQs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377</cp:revision>
  <dcterms:created xsi:type="dcterms:W3CDTF">2014-05-05T14:25:42Z</dcterms:created>
  <dcterms:modified xsi:type="dcterms:W3CDTF">2017-05-03T16:14:29Z</dcterms:modified>
</cp:coreProperties>
</file>